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61" r:id="rId4"/>
    <p:sldId id="262" r:id="rId5"/>
    <p:sldId id="292" r:id="rId6"/>
    <p:sldId id="278" r:id="rId7"/>
    <p:sldId id="279" r:id="rId8"/>
    <p:sldId id="291" r:id="rId9"/>
    <p:sldId id="280" r:id="rId10"/>
    <p:sldId id="281" r:id="rId11"/>
    <p:sldId id="293" r:id="rId12"/>
    <p:sldId id="272" r:id="rId13"/>
    <p:sldId id="294" r:id="rId14"/>
    <p:sldId id="295" r:id="rId15"/>
    <p:sldId id="282" r:id="rId16"/>
    <p:sldId id="283" r:id="rId17"/>
    <p:sldId id="284" r:id="rId18"/>
    <p:sldId id="285" r:id="rId19"/>
    <p:sldId id="296" r:id="rId20"/>
    <p:sldId id="286" r:id="rId21"/>
    <p:sldId id="297" r:id="rId22"/>
    <p:sldId id="287" r:id="rId23"/>
    <p:sldId id="298" r:id="rId24"/>
    <p:sldId id="299" r:id="rId25"/>
    <p:sldId id="300" r:id="rId26"/>
    <p:sldId id="301" r:id="rId27"/>
    <p:sldId id="302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485" y="-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258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0036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7681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89001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75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4378651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6247518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0009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0871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4214696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8252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321671F-E63C-4636-ADF4-0670E524D5FB}" type="datetimeFigureOut">
              <a:rPr lang="hr-HR" smtClean="0"/>
              <a:pPr/>
              <a:t>13.11.2018.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3032BEF-35B7-4154-8C78-028A23D0F0A6}" type="slidenum">
              <a:rPr lang="hr-HR" smtClean="0"/>
              <a:pPr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299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Erasmus </a:t>
            </a:r>
            <a:r>
              <a:rPr lang="hr-HR" dirty="0"/>
              <a:t>+</a:t>
            </a:r>
            <a:br>
              <a:rPr lang="hr-HR" dirty="0"/>
            </a:br>
            <a:r>
              <a:rPr lang="de-DE" smtClean="0"/>
              <a:t>RASTEMO ZAJEDNO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mtClean="0"/>
              <a:t>FrankFurt</a:t>
            </a:r>
            <a:r>
              <a:rPr lang="hr-HR" dirty="0" smtClean="0"/>
              <a:t> </a:t>
            </a:r>
            <a:r>
              <a:rPr lang="hr-HR" dirty="0"/>
              <a:t>am Main</a:t>
            </a:r>
          </a:p>
          <a:p>
            <a:r>
              <a:rPr lang="hr-HR" dirty="0"/>
              <a:t>22.9.-29.9.2018.</a:t>
            </a:r>
          </a:p>
        </p:txBody>
      </p:sp>
    </p:spTree>
    <p:extLst>
      <p:ext uri="{BB962C8B-B14F-4D97-AF65-F5344CB8AC3E}">
        <p14:creationId xmlns:p14="http://schemas.microsoft.com/office/powerpoint/2010/main" xmlns="" val="366030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Voćarstvo </a:t>
            </a:r>
          </a:p>
        </p:txBody>
      </p:sp>
      <p:pic>
        <p:nvPicPr>
          <p:cNvPr id="5" name="Slika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973" y="1737360"/>
            <a:ext cx="5731087" cy="322297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6480" y="1737360"/>
            <a:ext cx="5729724" cy="3222970"/>
          </a:xfrm>
        </p:spPr>
      </p:pic>
    </p:spTree>
    <p:extLst>
      <p:ext uri="{BB962C8B-B14F-4D97-AF65-F5344CB8AC3E}">
        <p14:creationId xmlns:p14="http://schemas.microsoft.com/office/powerpoint/2010/main" xmlns="" val="10726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Cvjećarstvo</a:t>
            </a:r>
          </a:p>
        </p:txBody>
      </p:sp>
      <p:pic>
        <p:nvPicPr>
          <p:cNvPr id="5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54" y="1845735"/>
            <a:ext cx="5986217" cy="336804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6480" y="1845735"/>
            <a:ext cx="5987627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67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Prodaja na posjedu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4487" y="1897980"/>
            <a:ext cx="7486284" cy="4208905"/>
          </a:xfrm>
        </p:spPr>
      </p:pic>
    </p:spTree>
    <p:extLst>
      <p:ext uri="{BB962C8B-B14F-4D97-AF65-F5344CB8AC3E}">
        <p14:creationId xmlns:p14="http://schemas.microsoft.com/office/powerpoint/2010/main" xmlns="" val="164769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Sirevi, kolači</a:t>
            </a:r>
          </a:p>
        </p:txBody>
      </p:sp>
      <p:pic>
        <p:nvPicPr>
          <p:cNvPr id="5" name="Slika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496" y="1737360"/>
            <a:ext cx="5833309" cy="328095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6479" y="1792312"/>
            <a:ext cx="5735115" cy="3226001"/>
          </a:xfrm>
        </p:spPr>
      </p:pic>
    </p:spTree>
    <p:extLst>
      <p:ext uri="{BB962C8B-B14F-4D97-AF65-F5344CB8AC3E}">
        <p14:creationId xmlns:p14="http://schemas.microsoft.com/office/powerpoint/2010/main" xmlns="" val="302997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Svježe meso, suhomesnati proizvodi</a:t>
            </a: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8555" y="1870684"/>
            <a:ext cx="5536178" cy="3114973"/>
          </a:xfrm>
        </p:spPr>
      </p:pic>
      <p:pic>
        <p:nvPicPr>
          <p:cNvPr id="6" name="Slika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823" y="1870684"/>
            <a:ext cx="5366595" cy="30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11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Distribucija proizvoda električnim vozilom</a:t>
            </a:r>
          </a:p>
        </p:txBody>
      </p:sp>
      <p:pic>
        <p:nvPicPr>
          <p:cNvPr id="8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399" y="1737358"/>
            <a:ext cx="5560097" cy="3127328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71" y="1737358"/>
            <a:ext cx="5426409" cy="3052355"/>
          </a:xfrm>
        </p:spPr>
      </p:pic>
    </p:spTree>
    <p:extLst>
      <p:ext uri="{BB962C8B-B14F-4D97-AF65-F5344CB8AC3E}">
        <p14:creationId xmlns:p14="http://schemas.microsoft.com/office/powerpoint/2010/main" xmlns="" val="354013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dirty="0" smtClean="0"/>
              <a:t>REITCLUB VON NORTHEIM</a:t>
            </a:r>
            <a:endParaRPr lang="hr-HR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1693" y="1851210"/>
            <a:ext cx="7736593" cy="4351833"/>
          </a:xfrm>
        </p:spPr>
      </p:pic>
    </p:spTree>
    <p:extLst>
      <p:ext uri="{BB962C8B-B14F-4D97-AF65-F5344CB8AC3E}">
        <p14:creationId xmlns:p14="http://schemas.microsoft.com/office/powerpoint/2010/main" xmlns="" val="236763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181" y="76200"/>
            <a:ext cx="10663162" cy="599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01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</p:spPr>
        <p:txBody>
          <a:bodyPr/>
          <a:lstStyle/>
          <a:p>
            <a:pPr algn="ctr"/>
            <a:r>
              <a:rPr lang="hr-HR" dirty="0"/>
              <a:t>Boksovi, zatvorena jahaonica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338" y="1938338"/>
            <a:ext cx="5554662" cy="31242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38338"/>
            <a:ext cx="5554663" cy="3124200"/>
          </a:xfrm>
        </p:spPr>
      </p:pic>
    </p:spTree>
    <p:extLst>
      <p:ext uri="{BB962C8B-B14F-4D97-AF65-F5344CB8AC3E}">
        <p14:creationId xmlns:p14="http://schemas.microsoft.com/office/powerpoint/2010/main" xmlns="" val="11302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6089" y="398690"/>
            <a:ext cx="9702797" cy="54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2851" y="186846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hr-HR" dirty="0"/>
              <a:t/>
            </a:r>
            <a:br>
              <a:rPr lang="hr-HR" dirty="0"/>
            </a:br>
            <a:r>
              <a:rPr lang="de-DE" dirty="0"/>
              <a:t> Polazak iz </a:t>
            </a:r>
            <a:r>
              <a:rPr lang="hr-HR" dirty="0"/>
              <a:t>Z</a:t>
            </a:r>
            <a:r>
              <a:rPr lang="de-DE" dirty="0"/>
              <a:t>račne </a:t>
            </a:r>
            <a:r>
              <a:rPr lang="de-DE" dirty="0" err="1"/>
              <a:t>luke</a:t>
            </a:r>
            <a:r>
              <a:rPr lang="de-DE" dirty="0"/>
              <a:t> </a:t>
            </a:r>
            <a:r>
              <a:rPr lang="de-DE" dirty="0" smtClean="0"/>
              <a:t>Franjo </a:t>
            </a:r>
            <a:r>
              <a:rPr lang="de-DE" dirty="0" err="1" smtClean="0"/>
              <a:t>Tuđman</a:t>
            </a:r>
            <a:r>
              <a:rPr lang="de-DE" dirty="0" smtClean="0"/>
              <a:t>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172" y="1779199"/>
            <a:ext cx="5663558" cy="3185520"/>
          </a:xfrm>
        </p:spPr>
      </p:pic>
      <p:pic>
        <p:nvPicPr>
          <p:cNvPr id="5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82743" y="1779199"/>
            <a:ext cx="2958738" cy="3456810"/>
          </a:xfrm>
        </p:spPr>
      </p:pic>
      <p:sp>
        <p:nvSpPr>
          <p:cNvPr id="4" name="Rectangle 3"/>
          <p:cNvSpPr/>
          <p:nvPr/>
        </p:nvSpPr>
        <p:spPr>
          <a:xfrm>
            <a:off x="5935701" y="3188117"/>
            <a:ext cx="3744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/>
                </a:solidFill>
              </a:rPr>
              <a:t>nadmorska visina 10 000 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/>
                </a:solidFill>
              </a:rPr>
              <a:t>brzina kretanja 850 km/h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/>
                </a:solidFill>
              </a:rPr>
              <a:t>temperatura -50 °C</a:t>
            </a:r>
          </a:p>
        </p:txBody>
      </p:sp>
    </p:spTree>
    <p:extLst>
      <p:ext uri="{BB962C8B-B14F-4D97-AF65-F5344CB8AC3E}">
        <p14:creationId xmlns:p14="http://schemas.microsoft.com/office/powerpoint/2010/main" xmlns="" val="13974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„Dairy Farm Wien”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236" y="1737360"/>
            <a:ext cx="6006457" cy="337863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685" y="1737360"/>
            <a:ext cx="6006458" cy="3378631"/>
          </a:xfrm>
        </p:spPr>
      </p:pic>
    </p:spTree>
    <p:extLst>
      <p:ext uri="{BB962C8B-B14F-4D97-AF65-F5344CB8AC3E}">
        <p14:creationId xmlns:p14="http://schemas.microsoft.com/office/powerpoint/2010/main" xmlns="" val="24082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114" y="88446"/>
            <a:ext cx="10722429" cy="60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0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Izmuzište, laktrofriz, mljekomat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203" y="1737360"/>
            <a:ext cx="2492858" cy="443174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9242" y="1737360"/>
            <a:ext cx="2554177" cy="454075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7061" y="1737360"/>
            <a:ext cx="5554134" cy="3124200"/>
          </a:xfrm>
        </p:spPr>
      </p:pic>
    </p:spTree>
    <p:extLst>
      <p:ext uri="{BB962C8B-B14F-4D97-AF65-F5344CB8AC3E}">
        <p14:creationId xmlns:p14="http://schemas.microsoft.com/office/powerpoint/2010/main" xmlns="" val="26938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B50A4DE-3A8C-4ABC-B572-0CBFAE00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Sustav obrazovanja u </a:t>
            </a:r>
            <a:r>
              <a:rPr lang="hr-HR" dirty="0" smtClean="0"/>
              <a:t>Njemačkoj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4A3E036-A38A-434C-9565-EC882C374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  u nadležnosti pojedinih saveznih </a:t>
            </a:r>
            <a:r>
              <a:rPr lang="hr-HR" dirty="0" smtClean="0"/>
              <a:t>država</a:t>
            </a: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r>
              <a:rPr lang="hr-HR" dirty="0"/>
              <a:t>  često imaju različite zakone, propise, standarde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  primarno obrazovanje (Grundschule): prve četiri godine školovanja za svu djecu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  sekundarno obrazovanje, stupanj 1:  od 5. do 9. ili 10. razreda (</a:t>
            </a:r>
            <a:r>
              <a:rPr lang="hr-HR" dirty="0" err="1"/>
              <a:t>Hauptschule</a:t>
            </a:r>
            <a:r>
              <a:rPr lang="hr-HR" dirty="0"/>
              <a:t>, </a:t>
            </a:r>
            <a:r>
              <a:rPr lang="hr-HR" dirty="0" err="1"/>
              <a:t>Realschule</a:t>
            </a:r>
            <a:r>
              <a:rPr lang="hr-HR" dirty="0"/>
              <a:t>, </a:t>
            </a:r>
            <a:r>
              <a:rPr lang="hr-HR" dirty="0" err="1"/>
              <a:t>Gymnasium</a:t>
            </a:r>
            <a:r>
              <a:rPr lang="hr-HR" dirty="0"/>
              <a:t>, </a:t>
            </a:r>
            <a:r>
              <a:rPr lang="hr-HR" dirty="0" err="1"/>
              <a:t>Gesamtschule</a:t>
            </a:r>
            <a:r>
              <a:rPr lang="hr-HR" dirty="0"/>
              <a:t>)          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  sekundarno obrazovanje,  stupanj 2:  od  9. ili 10. razreda do 12. ili 13. razreda (Duale </a:t>
            </a:r>
            <a:r>
              <a:rPr lang="hr-HR" dirty="0" err="1"/>
              <a:t>Ausbildung</a:t>
            </a:r>
            <a:r>
              <a:rPr lang="hr-HR" dirty="0"/>
              <a:t>, </a:t>
            </a:r>
            <a:r>
              <a:rPr lang="hr-HR" dirty="0" err="1"/>
              <a:t>Berufsfachschule</a:t>
            </a:r>
            <a:r>
              <a:rPr lang="hr-HR" dirty="0"/>
              <a:t>, </a:t>
            </a:r>
            <a:r>
              <a:rPr lang="hr-HR" dirty="0" err="1"/>
              <a:t>Gymnasium</a:t>
            </a:r>
            <a:r>
              <a:rPr lang="hr-HR" dirty="0"/>
              <a:t>, </a:t>
            </a:r>
            <a:r>
              <a:rPr lang="hr-HR" dirty="0" err="1"/>
              <a:t>Gesamtschule</a:t>
            </a:r>
            <a:r>
              <a:rPr lang="hr-HR" dirty="0"/>
              <a:t>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  tercijarno obrazovanje - fakulteti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137106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Strukovno obrazovanje u Njemačkoj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FontTx/>
              <a:buChar char="•"/>
            </a:pPr>
            <a:r>
              <a:rPr lang="hr-HR" altLang="de-DE" dirty="0" smtClean="0">
                <a:latin typeface="Arial" panose="020B0604020202020204" pitchFamily="34" charset="0"/>
              </a:rPr>
              <a:t> </a:t>
            </a:r>
            <a:r>
              <a:rPr lang="hr-HR" altLang="de-DE" dirty="0">
                <a:latin typeface="Arial" panose="020B0604020202020204" pitchFamily="34" charset="0"/>
              </a:rPr>
              <a:t>poljoprivredna, komercijalna ili industrijska </a:t>
            </a:r>
            <a:r>
              <a:rPr lang="hr-HR" altLang="de-DE" dirty="0" smtClean="0">
                <a:latin typeface="Arial" panose="020B0604020202020204" pitchFamily="34" charset="0"/>
              </a:rPr>
              <a:t>zanimanja,javno </a:t>
            </a:r>
            <a:r>
              <a:rPr lang="hr-HR" altLang="de-DE" dirty="0">
                <a:latin typeface="Arial" panose="020B0604020202020204" pitchFamily="34" charset="0"/>
              </a:rPr>
              <a:t>upravno područje, zdravstvo, socijalna zanimanja te zanimanja ostalih uslužnih područja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hr-HR" altLang="de-DE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hr-HR" altLang="de-DE" dirty="0">
                <a:latin typeface="Arial" panose="020B0604020202020204" pitchFamily="34" charset="0"/>
              </a:rPr>
              <a:t> stječe se u sekundarnom obrazovnom stupnju preko tzv. </a:t>
            </a:r>
            <a:r>
              <a:rPr lang="hr-HR" altLang="de-DE" i="1" dirty="0">
                <a:latin typeface="Arial" panose="020B0604020202020204" pitchFamily="34" charset="0"/>
              </a:rPr>
              <a:t>naukovanja</a:t>
            </a:r>
            <a:r>
              <a:rPr lang="hr-HR" altLang="de-DE" dirty="0">
                <a:latin typeface="Arial" panose="020B0604020202020204" pitchFamily="34" charset="0"/>
              </a:rPr>
              <a:t> (strukovno zanimanje) i u  tercijarnom obrazovnom stupnju preko studija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hr-HR" altLang="de-DE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hr-HR" altLang="de-DE" dirty="0">
                <a:latin typeface="Arial" panose="020B0604020202020204" pitchFamily="34" charset="0"/>
              </a:rPr>
              <a:t> </a:t>
            </a:r>
            <a:r>
              <a:rPr lang="hr-HR" altLang="de-DE" dirty="0" smtClean="0">
                <a:latin typeface="Arial" panose="020B0604020202020204" pitchFamily="34" charset="0"/>
              </a:rPr>
              <a:t> izobrazba traje </a:t>
            </a:r>
            <a:r>
              <a:rPr lang="hr-HR" altLang="de-DE" dirty="0">
                <a:latin typeface="Arial" panose="020B0604020202020204" pitchFamily="34" charset="0"/>
              </a:rPr>
              <a:t>između dvije i tri i pol godine</a:t>
            </a:r>
          </a:p>
          <a:p>
            <a:pPr marL="0" indent="0" algn="just">
              <a:spcBef>
                <a:spcPct val="0"/>
              </a:spcBef>
              <a:buNone/>
            </a:pPr>
            <a:endParaRPr lang="hr-HR" altLang="de-DE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hr-HR" altLang="de-DE" dirty="0">
                <a:latin typeface="Arial" panose="020B0604020202020204" pitchFamily="34" charset="0"/>
              </a:rPr>
              <a:t> </a:t>
            </a:r>
            <a:r>
              <a:rPr lang="hr-HR" dirty="0" smtClean="0">
                <a:latin typeface="Arial" charset="0"/>
                <a:cs typeface="Arial" charset="0"/>
              </a:rPr>
              <a:t>učenici obavljaju </a:t>
            </a:r>
            <a:r>
              <a:rPr lang="hr-HR" dirty="0">
                <a:latin typeface="Arial" charset="0"/>
                <a:cs typeface="Arial" charset="0"/>
              </a:rPr>
              <a:t>praksu pod vodstvom mentora (stručna praksa)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hr-HR" dirty="0">
              <a:latin typeface="Arial" charset="0"/>
              <a:cs typeface="Arial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hr-HR" dirty="0">
                <a:latin typeface="Arial" charset="0"/>
                <a:cs typeface="Arial" charset="0"/>
              </a:rPr>
              <a:t> </a:t>
            </a:r>
            <a:r>
              <a:rPr lang="hr-HR" dirty="0" smtClean="0">
                <a:latin typeface="Arial" charset="0"/>
                <a:cs typeface="Arial" charset="0"/>
              </a:rPr>
              <a:t>mogućnost strukovne izobrazbe </a:t>
            </a:r>
            <a:r>
              <a:rPr lang="hr-HR" dirty="0">
                <a:latin typeface="Arial" charset="0"/>
                <a:cs typeface="Arial" charset="0"/>
              </a:rPr>
              <a:t>postoji na državnim strukovnim školama ili školama za opće i strukovno obrazovanje s punim školskim programom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0285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Paul Ehrlich Schule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280" y="1845735"/>
            <a:ext cx="4020930" cy="319121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4130" y="2014780"/>
            <a:ext cx="5372746" cy="3022169"/>
          </a:xfrm>
        </p:spPr>
      </p:pic>
    </p:spTree>
    <p:extLst>
      <p:ext uri="{BB962C8B-B14F-4D97-AF65-F5344CB8AC3E}">
        <p14:creationId xmlns:p14="http://schemas.microsoft.com/office/powerpoint/2010/main" xmlns="" val="16546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Opremljenost škole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7280" y="1846370"/>
            <a:ext cx="2262782" cy="40227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4338" y="1846369"/>
            <a:ext cx="2262782" cy="40227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516" y="1846369"/>
            <a:ext cx="2262783" cy="4022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2898" y="1846369"/>
            <a:ext cx="226278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07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Hvala na pažnji!</a:t>
            </a:r>
            <a:endParaRPr lang="hr-HR" dirty="0"/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2800" cap="none" dirty="0" smtClean="0"/>
              <a:t>                                                      Branka </a:t>
            </a:r>
            <a:r>
              <a:rPr lang="hr-HR" sz="2800" cap="none" dirty="0" err="1" smtClean="0"/>
              <a:t>Dubravac</a:t>
            </a:r>
            <a:endParaRPr lang="hr-HR" sz="2800" cap="none" dirty="0"/>
          </a:p>
        </p:txBody>
      </p:sp>
    </p:spTree>
    <p:extLst>
      <p:ext uri="{BB962C8B-B14F-4D97-AF65-F5344CB8AC3E}">
        <p14:creationId xmlns:p14="http://schemas.microsoft.com/office/powerpoint/2010/main" xmlns="" val="408154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Dolazak u Zračnu luku Frankfurt</a:t>
            </a:r>
            <a:br>
              <a:rPr lang="hr-HR" dirty="0"/>
            </a:b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52" y="1737360"/>
            <a:ext cx="5794525" cy="3259183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buClr>
                <a:srgbClr val="9DBFBE"/>
              </a:buClr>
            </a:pPr>
            <a:endParaRPr lang="hr-H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DBFBE"/>
              </a:buClr>
            </a:pPr>
            <a:endParaRPr lang="hr-H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1597" y="1737360"/>
            <a:ext cx="5815346" cy="327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45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Farma Dottenfelderhof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086521" y="1715587"/>
            <a:ext cx="4937760" cy="4023360"/>
          </a:xfrm>
        </p:spPr>
        <p:txBody>
          <a:bodyPr/>
          <a:lstStyle/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085" y="1942515"/>
            <a:ext cx="5584196" cy="3141110"/>
          </a:xfrm>
          <a:prstGeom prst="rect">
            <a:avLst/>
          </a:prstGeom>
        </p:spPr>
      </p:pic>
      <p:pic>
        <p:nvPicPr>
          <p:cNvPr id="7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0717" y="1866317"/>
            <a:ext cx="5404823" cy="3271739"/>
          </a:xfrm>
        </p:spPr>
      </p:pic>
    </p:spTree>
    <p:extLst>
      <p:ext uri="{BB962C8B-B14F-4D97-AF65-F5344CB8AC3E}">
        <p14:creationId xmlns:p14="http://schemas.microsoft.com/office/powerpoint/2010/main" xmlns="" val="27317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357981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08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Govedarstvo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775" y="1942069"/>
            <a:ext cx="5468883" cy="307624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6480" y="1942068"/>
            <a:ext cx="5468883" cy="3076246"/>
          </a:xfrm>
        </p:spPr>
      </p:pic>
    </p:spTree>
    <p:extLst>
      <p:ext uri="{BB962C8B-B14F-4D97-AF65-F5344CB8AC3E}">
        <p14:creationId xmlns:p14="http://schemas.microsoft.com/office/powerpoint/2010/main" xmlns="" val="17536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Svinjogojstvo </a:t>
            </a:r>
          </a:p>
        </p:txBody>
      </p:sp>
      <p:pic>
        <p:nvPicPr>
          <p:cNvPr id="7" name="Slika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595" y="1796323"/>
            <a:ext cx="5546617" cy="31169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  <a:p>
            <a:pPr lvl="0">
              <a:buClr>
                <a:srgbClr val="9DBFBE"/>
              </a:buClr>
            </a:pPr>
            <a:endParaRPr lang="hr-H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DBFBE"/>
              </a:buClr>
            </a:pPr>
            <a:endParaRPr lang="hr-H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DBFBE"/>
              </a:buClr>
            </a:pPr>
            <a:endParaRPr lang="hr-H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0" y="1796323"/>
            <a:ext cx="5591221" cy="314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37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Peradarstvo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8903" y="1737360"/>
            <a:ext cx="2516777" cy="447427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640" y="1737360"/>
            <a:ext cx="7987160" cy="44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5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Plastenička proizvodnja i povrtlarstvo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3965" y="1822988"/>
            <a:ext cx="5796368" cy="3260456"/>
          </a:xfrm>
        </p:spPr>
      </p:pic>
      <p:pic>
        <p:nvPicPr>
          <p:cNvPr id="5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478" y="1822988"/>
            <a:ext cx="5796366" cy="3260455"/>
          </a:xfrm>
        </p:spPr>
      </p:pic>
    </p:spTree>
    <p:extLst>
      <p:ext uri="{BB962C8B-B14F-4D97-AF65-F5344CB8AC3E}">
        <p14:creationId xmlns:p14="http://schemas.microsoft.com/office/powerpoint/2010/main" xmlns="" val="2088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1144</TotalTime>
  <Words>263</Words>
  <Application>Microsoft Office PowerPoint</Application>
  <PresentationFormat>Custom</PresentationFormat>
  <Paragraphs>47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Retrospect</vt:lpstr>
      <vt:lpstr>Erasmus + RASTEMO ZAJEDNO </vt:lpstr>
      <vt:lpstr>  Polazak iz Zračne luke Franjo Tuđman  </vt:lpstr>
      <vt:lpstr>Dolazak u Zračnu luku Frankfurt </vt:lpstr>
      <vt:lpstr>Farma Dottenfelderhof</vt:lpstr>
      <vt:lpstr>Slide 5</vt:lpstr>
      <vt:lpstr>Govedarstvo</vt:lpstr>
      <vt:lpstr>Svinjogojstvo </vt:lpstr>
      <vt:lpstr>Peradarstvo</vt:lpstr>
      <vt:lpstr>Plastenička proizvodnja i povrtlarstvo</vt:lpstr>
      <vt:lpstr>Voćarstvo </vt:lpstr>
      <vt:lpstr>Cvjećarstvo</vt:lpstr>
      <vt:lpstr>Prodaja na posjedu</vt:lpstr>
      <vt:lpstr>Sirevi, kolači</vt:lpstr>
      <vt:lpstr>Svježe meso, suhomesnati proizvodi</vt:lpstr>
      <vt:lpstr>Distribucija proizvoda električnim vozilom</vt:lpstr>
      <vt:lpstr>REITCLUB VON NORTHEIM</vt:lpstr>
      <vt:lpstr>Slide 17</vt:lpstr>
      <vt:lpstr>Boksovi, zatvorena jahaonica</vt:lpstr>
      <vt:lpstr>Slide 19</vt:lpstr>
      <vt:lpstr>„Dairy Farm Wien”</vt:lpstr>
      <vt:lpstr>Slide 21</vt:lpstr>
      <vt:lpstr>Izmuzište, laktrofriz, mljekomat</vt:lpstr>
      <vt:lpstr>Sustav obrazovanja u Njemačkoj</vt:lpstr>
      <vt:lpstr>Strukovno obrazovanje u Njemačkoj</vt:lpstr>
      <vt:lpstr>Paul Ehrlich Schule</vt:lpstr>
      <vt:lpstr>Opremljenost škole</vt:lpstr>
      <vt:lpstr>Hvala na pažnji!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 „RASTEMO ZAJEDNO“</dc:title>
  <dc:creator>Tajništvo</dc:creator>
  <cp:lastModifiedBy>Snjeza</cp:lastModifiedBy>
  <cp:revision>86</cp:revision>
  <dcterms:created xsi:type="dcterms:W3CDTF">2018-09-23T11:32:44Z</dcterms:created>
  <dcterms:modified xsi:type="dcterms:W3CDTF">2018-11-13T21:39:50Z</dcterms:modified>
</cp:coreProperties>
</file>